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64" r:id="rId5"/>
    <p:sldMasterId id="2147483686" r:id="rId6"/>
    <p:sldMasterId id="2147483688" r:id="rId7"/>
    <p:sldMasterId id="2147483690" r:id="rId8"/>
    <p:sldMasterId id="2147483682" r:id="rId9"/>
    <p:sldMasterId id="2147483655" r:id="rId10"/>
    <p:sldMasterId id="2147483672" r:id="rId11"/>
  </p:sldMasterIdLst>
  <p:notesMasterIdLst>
    <p:notesMasterId r:id="rId24"/>
  </p:notesMasterIdLst>
  <p:handoutMasterIdLst>
    <p:handoutMasterId r:id="rId25"/>
  </p:handoutMasterIdLst>
  <p:sldIdLst>
    <p:sldId id="293" r:id="rId12"/>
    <p:sldId id="306" r:id="rId13"/>
    <p:sldId id="308" r:id="rId14"/>
    <p:sldId id="307" r:id="rId15"/>
    <p:sldId id="312" r:id="rId16"/>
    <p:sldId id="318" r:id="rId17"/>
    <p:sldId id="315" r:id="rId18"/>
    <p:sldId id="316" r:id="rId19"/>
    <p:sldId id="321" r:id="rId20"/>
    <p:sldId id="264" r:id="rId21"/>
    <p:sldId id="320" r:id="rId22"/>
    <p:sldId id="267" r:id="rId2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8FC546-E5E4-2074-0B7A-9E886A163C3C}" name="Cameron Shiffer, PE" initials="CS" userId="S::cshiffer@correinc.com::1e96542f-a7aa-4b12-834c-6c33bd5418ad" providerId="AD"/>
  <p188:author id="{0D629DD5-E59A-17D0-FD6F-8BA00F336549}" name="Brad Halvensleben" initials="BH" userId="S::bhalvensleben@klengineering.com::48c7ffdf-1872-4e31-8f0f-f488233631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F2D"/>
    <a:srgbClr val="004680"/>
    <a:srgbClr val="9D9999"/>
    <a:srgbClr val="FFFFFF"/>
    <a:srgbClr val="00416A"/>
    <a:srgbClr val="1E384B"/>
    <a:srgbClr val="FFD966"/>
    <a:srgbClr val="D8B846"/>
    <a:srgbClr val="E6E6E6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76381" autoAdjust="0"/>
  </p:normalViewPr>
  <p:slideViewPr>
    <p:cSldViewPr snapToGrid="0">
      <p:cViewPr varScale="1">
        <p:scale>
          <a:sx n="45" d="100"/>
          <a:sy n="45" d="100"/>
        </p:scale>
        <p:origin x="115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7F26A6-6478-434A-8130-8B46218BE8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F4D8AD4-E8FC-485C-BDDB-1134A2B6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84054B-77F8-42CB-99ED-993D29461DD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75C5B2A-C6C1-46CD-8323-5F37F410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04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1390">
              <a:defRPr/>
            </a:pPr>
            <a:fld id="{275C5B2A-C6C1-46CD-8323-5F37F4106C0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429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1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79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55623-B3E3-B86C-1DD0-FF4D89FED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F8510-B636-AA77-12B5-FC6008E8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332870-FF87-D860-FADB-4BA93855F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622BCFD-F544-4250-49F7-65D53F7CFC2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ED7CE-3364-DFE5-13D8-2218BA53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6D36-3C46-7EE0-06FD-4AD8C1B8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logos and multiple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17704C9-2248-40AD-8B76-4C217714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5296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7155724-E905-445E-AC3A-818472EA3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354708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0048D5-6AFE-4260-8627-CDED70F438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48668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4D34EF8-7796-4C9C-B15B-CCB1C6323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22831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B2D8AE-8AD5-42F4-B90C-94190CD83F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7641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EBFB67-53D0-49D1-9AA3-20F0462282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8021" y="5261311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WisDOT Logo here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DC4AE82-0302-431F-A0ED-13D1C79179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1672" y="5261311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Logo 2 here</a:t>
            </a:r>
          </a:p>
        </p:txBody>
      </p:sp>
    </p:spTree>
    <p:extLst>
      <p:ext uri="{BB962C8B-B14F-4D97-AF65-F5344CB8AC3E}">
        <p14:creationId xmlns:p14="http://schemas.microsoft.com/office/powerpoint/2010/main" val="277308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2991775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0358517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1"/>
            <a:ext cx="10972800" cy="3055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61343205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5419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880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92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dot logo and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E22464-4249-47EE-8C46-E5FB0B52F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4284621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6500"/>
              </a:lnSpc>
              <a:defRPr sz="6300" b="1"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ts val="6200"/>
              </a:lnSpc>
            </a:pPr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</p:spTree>
    <p:extLst>
      <p:ext uri="{BB962C8B-B14F-4D97-AF65-F5344CB8AC3E}">
        <p14:creationId xmlns:p14="http://schemas.microsoft.com/office/powerpoint/2010/main" val="391746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dot logo with multiple lin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B5A80C0-2936-4233-A672-2BB6377C0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130359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66BE8CF-B468-4EF8-860F-7D4ACD853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901403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5359CCF-BDFE-4AA7-B8BB-1EB162C39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153731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8BD4242-B30B-4DB6-A404-D48B80B58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61816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3EAC5F1-D1DF-4F46-97A9-85313AA11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3927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78429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logos and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110A8B-7108-4A0C-8CC1-6278CCCCAB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3962" y="736979"/>
            <a:ext cx="9797823" cy="2398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6300"/>
              </a:lnSpc>
              <a:spcBef>
                <a:spcPts val="0"/>
              </a:spcBef>
              <a:buNone/>
              <a:defRPr sz="63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32D95146-FFF7-4DF0-B690-C64B5707C4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60325" y="3428999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Double click to insert WisDOT Logo here</a:t>
            </a:r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A73017B4-5D4C-4EEB-ACC3-9EA2965B7E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78104" y="3429001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Double click to insert Logo 2 here</a:t>
            </a:r>
          </a:p>
        </p:txBody>
      </p:sp>
    </p:spTree>
    <p:extLst>
      <p:ext uri="{BB962C8B-B14F-4D97-AF65-F5344CB8AC3E}">
        <p14:creationId xmlns:p14="http://schemas.microsoft.com/office/powerpoint/2010/main" val="7294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ogos with multiple lin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DC6563F-0BC4-4AE4-BBC7-8196010DCF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5296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24E048F-47F0-4494-B13A-01D097EF7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354708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11F70289-AF48-4465-B230-1DFEBB651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48668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F768F66-6E09-42B6-A911-437D5C39C0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7641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FEAFA72-CAD3-4587-A7A7-A80189E7B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22831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C07CA59B-9353-45E9-A39A-295CBC8254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8021" y="5081200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WisDOT Logo here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E3DF7654-DDF7-4EE9-BE10-F938037531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1672" y="5081200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Logo 2 here</a:t>
            </a:r>
          </a:p>
        </p:txBody>
      </p:sp>
    </p:spTree>
    <p:extLst>
      <p:ext uri="{BB962C8B-B14F-4D97-AF65-F5344CB8AC3E}">
        <p14:creationId xmlns:p14="http://schemas.microsoft.com/office/powerpoint/2010/main" val="41872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59" y="2743200"/>
            <a:ext cx="5427299" cy="308055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0"/>
            <a:ext cx="5237896" cy="3080551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456525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34933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4571254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0"/>
            <a:ext cx="10972800" cy="3187083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085521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1E55E5-42DA-4CD3-B807-BB79F70BB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2563" cy="6890273"/>
          </a:xfrm>
          <a:prstGeom prst="rect">
            <a:avLst/>
          </a:prstGeom>
        </p:spPr>
      </p:pic>
      <p:sp>
        <p:nvSpPr>
          <p:cNvPr id="3" name="bottom-blue-band">
            <a:extLst>
              <a:ext uri="{FF2B5EF4-FFF2-40B4-BE49-F238E27FC236}">
                <a16:creationId xmlns:a16="http://schemas.microsoft.com/office/drawing/2014/main" id="{3FD157BE-396F-4442-A841-88226B27E6D7}"/>
              </a:ext>
            </a:extLst>
          </p:cNvPr>
          <p:cNvSpPr/>
          <p:nvPr userDrawn="1"/>
        </p:nvSpPr>
        <p:spPr>
          <a:xfrm>
            <a:off x="-1" y="-1"/>
            <a:ext cx="12252560" cy="6890273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tom-blue-band">
            <a:extLst>
              <a:ext uri="{FF2B5EF4-FFF2-40B4-BE49-F238E27FC236}">
                <a16:creationId xmlns:a16="http://schemas.microsoft.com/office/drawing/2014/main" id="{832469CB-5E78-4509-A575-3C6C8E0887F5}"/>
              </a:ext>
            </a:extLst>
          </p:cNvPr>
          <p:cNvSpPr/>
          <p:nvPr userDrawn="1"/>
        </p:nvSpPr>
        <p:spPr>
          <a:xfrm>
            <a:off x="-1" y="-1"/>
            <a:ext cx="12252560" cy="6890273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-gray-band">
            <a:extLst>
              <a:ext uri="{FF2B5EF4-FFF2-40B4-BE49-F238E27FC236}">
                <a16:creationId xmlns:a16="http://schemas.microsoft.com/office/drawing/2014/main" id="{90960825-3252-43F0-A755-670ABD161C1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144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39E91-6C5E-48DE-B11E-A3403681A5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718073"/>
            <a:ext cx="3200400" cy="3200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64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ttom-gray-band">
            <a:extLst>
              <a:ext uri="{FF2B5EF4-FFF2-40B4-BE49-F238E27FC236}">
                <a16:creationId xmlns:a16="http://schemas.microsoft.com/office/drawing/2014/main" id="{792AF2F4-EB2A-4703-9255-84109C7FEFB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1024B5-58D6-4BAB-827C-0BBE167D74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03521"/>
            <a:ext cx="1600200" cy="1600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74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ttom-gray-band">
            <a:extLst>
              <a:ext uri="{FF2B5EF4-FFF2-40B4-BE49-F238E27FC236}">
                <a16:creationId xmlns:a16="http://schemas.microsoft.com/office/drawing/2014/main" id="{2A9F5B3C-B025-418C-A3E7-6F635E97671E}"/>
              </a:ext>
            </a:extLst>
          </p:cNvPr>
          <p:cNvSpPr>
            <a:spLocks noChangeAspect="1"/>
          </p:cNvSpPr>
          <p:nvPr userDrawn="1"/>
        </p:nvSpPr>
        <p:spPr>
          <a:xfrm>
            <a:off x="-8878" y="-9939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558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ttom-gray-band">
            <a:extLst>
              <a:ext uri="{FF2B5EF4-FFF2-40B4-BE49-F238E27FC236}">
                <a16:creationId xmlns:a16="http://schemas.microsoft.com/office/drawing/2014/main" id="{D51A15C8-6024-4F01-A045-F8F892FB4E2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94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7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ttom-gray-band">
            <a:extLst>
              <a:ext uri="{FF2B5EF4-FFF2-40B4-BE49-F238E27FC236}">
                <a16:creationId xmlns:a16="http://schemas.microsoft.com/office/drawing/2014/main" id="{91F5F483-CA5D-4C55-A53A-FA2A6E9F715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144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bottom-gray-band">
            <a:extLst>
              <a:ext uri="{FF2B5EF4-FFF2-40B4-BE49-F238E27FC236}">
                <a16:creationId xmlns:a16="http://schemas.microsoft.com/office/drawing/2014/main" id="{28703C23-698D-4A63-AC95-A55044E9E48B}"/>
              </a:ext>
            </a:extLst>
          </p:cNvPr>
          <p:cNvSpPr/>
          <p:nvPr userDrawn="1"/>
        </p:nvSpPr>
        <p:spPr>
          <a:xfrm>
            <a:off x="-8878" y="6089188"/>
            <a:ext cx="12200878" cy="777240"/>
          </a:xfrm>
          <a:prstGeom prst="rect">
            <a:avLst/>
          </a:prstGeom>
          <a:solidFill>
            <a:srgbClr val="7B7B7B">
              <a:alpha val="2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3037D68-9AF3-4536-8B59-FC7990D2F0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8" y="6292836"/>
            <a:ext cx="5132842" cy="347473"/>
          </a:xfrm>
          <a:prstGeom prst="rect">
            <a:avLst/>
          </a:prstGeom>
        </p:spPr>
      </p:pic>
      <p:pic>
        <p:nvPicPr>
          <p:cNvPr id="8" name="red-blue-dot-logo">
            <a:extLst>
              <a:ext uri="{FF2B5EF4-FFF2-40B4-BE49-F238E27FC236}">
                <a16:creationId xmlns:a16="http://schemas.microsoft.com/office/drawing/2014/main" id="{44F0CF3F-708A-4352-9917-BB12635CCA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3238"/>
            <a:ext cx="621792" cy="6217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72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58" r:id="rId4"/>
    <p:sldLayoutId id="2147483659" r:id="rId5"/>
    <p:sldLayoutId id="2147483663" r:id="rId6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tom-gray-band">
            <a:extLst>
              <a:ext uri="{FF2B5EF4-FFF2-40B4-BE49-F238E27FC236}">
                <a16:creationId xmlns:a16="http://schemas.microsoft.com/office/drawing/2014/main" id="{E013839C-D24C-4F7D-B128-E207CE572FAE}"/>
              </a:ext>
            </a:extLst>
          </p:cNvPr>
          <p:cNvSpPr>
            <a:spLocks noChangeAspect="1"/>
          </p:cNvSpPr>
          <p:nvPr userDrawn="1"/>
        </p:nvSpPr>
        <p:spPr>
          <a:xfrm>
            <a:off x="-8878" y="-9939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739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511wi.gov/nwr5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BC737C-DCA7-4361-B2C5-B05218539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130360"/>
            <a:ext cx="10972800" cy="852870"/>
          </a:xfrm>
        </p:spPr>
        <p:txBody>
          <a:bodyPr/>
          <a:lstStyle/>
          <a:p>
            <a:r>
              <a:rPr lang="en-US" dirty="0"/>
              <a:t>Construction Information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3B3AD-C458-4D3E-B96F-D591240285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016571"/>
            <a:ext cx="10972800" cy="661481"/>
          </a:xfrm>
        </p:spPr>
        <p:txBody>
          <a:bodyPr/>
          <a:lstStyle/>
          <a:p>
            <a:r>
              <a:rPr lang="en-US" dirty="0" err="1"/>
              <a:t>Lanquist</a:t>
            </a:r>
            <a:r>
              <a:rPr lang="en-US" dirty="0"/>
              <a:t> Street to WIS 70 East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724201-0414-4DCF-BFF5-919E92CB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5612397"/>
            <a:ext cx="10972800" cy="736600"/>
          </a:xfrm>
        </p:spPr>
        <p:txBody>
          <a:bodyPr/>
          <a:lstStyle/>
          <a:p>
            <a:r>
              <a:rPr lang="en-US" dirty="0"/>
              <a:t>March 17, 2026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8FF7A-0404-439B-ABEB-28B983327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138106"/>
            <a:ext cx="10972800" cy="736600"/>
          </a:xfrm>
        </p:spPr>
        <p:txBody>
          <a:bodyPr/>
          <a:lstStyle/>
          <a:p>
            <a:r>
              <a:rPr lang="en-US" dirty="0"/>
              <a:t>WIS 35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A0EDA2-83F2-B5C3-109B-63DD2D349D97}"/>
              </a:ext>
            </a:extLst>
          </p:cNvPr>
          <p:cNvSpPr txBox="1">
            <a:spLocks/>
          </p:cNvSpPr>
          <p:nvPr/>
        </p:nvSpPr>
        <p:spPr>
          <a:xfrm>
            <a:off x="624840" y="4809051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kern="1200" dirty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384B"/>
                </a:solidFill>
              </a:rPr>
              <a:t>Burnett County</a:t>
            </a:r>
          </a:p>
        </p:txBody>
      </p:sp>
      <p:pic>
        <p:nvPicPr>
          <p:cNvPr id="5" name="Graphic 4" descr="Shamrock with solid fill">
            <a:extLst>
              <a:ext uri="{FF2B5EF4-FFF2-40B4-BE49-F238E27FC236}">
                <a16:creationId xmlns:a16="http://schemas.microsoft.com/office/drawing/2014/main" id="{3E3A4B83-81DE-3AFD-D368-40A4C871E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994636" y="5421900"/>
            <a:ext cx="751489" cy="7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459"/>
            <a:ext cx="12192000" cy="1270528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Impacts: Business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11870" y="1374987"/>
            <a:ext cx="7219087" cy="4384968"/>
          </a:xfrm>
        </p:spPr>
        <p:txBody>
          <a:bodyPr/>
          <a:lstStyle/>
          <a:p>
            <a:r>
              <a:rPr lang="en-US" sz="3500" dirty="0"/>
              <a:t>WisDOT’s In This Together program</a:t>
            </a:r>
          </a:p>
          <a:p>
            <a:pPr lvl="1"/>
            <a:r>
              <a:rPr lang="en-US" sz="3200" dirty="0"/>
              <a:t>Provides tips, tools and resources to help business owners navigate construction</a:t>
            </a:r>
          </a:p>
          <a:p>
            <a:pPr lvl="2"/>
            <a:r>
              <a:rPr lang="en-US" sz="2800" dirty="0"/>
              <a:t>Advice on how to keep employees, customers and vendors in the loop</a:t>
            </a:r>
          </a:p>
          <a:p>
            <a:pPr lvl="2"/>
            <a:r>
              <a:rPr lang="en-US" sz="2800" dirty="0"/>
              <a:t>Examples of what businesses have done in other communities</a:t>
            </a:r>
          </a:p>
          <a:p>
            <a:pPr lvl="2"/>
            <a:r>
              <a:rPr lang="en-US" sz="2800" dirty="0"/>
              <a:t>Guidance on signage</a:t>
            </a:r>
          </a:p>
          <a:p>
            <a:pPr lvl="1"/>
            <a:r>
              <a:rPr lang="en-US" sz="3200" dirty="0"/>
              <a:t>Visit </a:t>
            </a:r>
            <a:r>
              <a:rPr lang="en-US" sz="3200" b="1" u="sng" dirty="0"/>
              <a:t>wisconsindot.gov/together</a:t>
            </a:r>
          </a:p>
          <a:p>
            <a:endParaRPr lang="en-US" dirty="0"/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DD66B495-D9CB-E509-91B0-868C98B4D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255"/>
          <a:stretch/>
        </p:blipFill>
        <p:spPr>
          <a:xfrm rot="5400000">
            <a:off x="7481766" y="1510931"/>
            <a:ext cx="4275166" cy="3836139"/>
          </a:xfrm>
          <a:prstGeom prst="rect">
            <a:avLst/>
          </a:prstGeom>
          <a:ln w="38100" cap="sq">
            <a:solidFill>
              <a:srgbClr val="802F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8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269"/>
            <a:ext cx="12192000" cy="4572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Staying Informed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43169" y="1519100"/>
            <a:ext cx="11505661" cy="4452595"/>
          </a:xfrm>
        </p:spPr>
        <p:txBody>
          <a:bodyPr/>
          <a:lstStyle/>
          <a:p>
            <a:r>
              <a:rPr lang="en-US" sz="3500" dirty="0"/>
              <a:t>Attend the construction information meeting, which will be held one to two weeks before the start of construction</a:t>
            </a:r>
          </a:p>
          <a:p>
            <a:r>
              <a:rPr lang="en-US" sz="3500" dirty="0"/>
              <a:t>Attend project meetings</a:t>
            </a:r>
          </a:p>
          <a:p>
            <a:r>
              <a:rPr lang="en-US" sz="3500" dirty="0"/>
              <a:t>Visit the project’s construction website</a:t>
            </a:r>
          </a:p>
          <a:p>
            <a:pPr lvl="1"/>
            <a:r>
              <a:rPr lang="en-US" sz="32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https://projects.511wi.gov/nwr5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3200" dirty="0"/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</a:rPr>
              <a:t>Reach out to project staff</a:t>
            </a:r>
          </a:p>
          <a:p>
            <a:pPr marL="688975" lvl="2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</a:rPr>
              <a:t>If you’re having an issue, we can’t help if we don’t know about it.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5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A9E5586-8743-C292-CED5-62450B917D40}"/>
              </a:ext>
            </a:extLst>
          </p:cNvPr>
          <p:cNvSpPr txBox="1">
            <a:spLocks/>
          </p:cNvSpPr>
          <p:nvPr/>
        </p:nvSpPr>
        <p:spPr>
          <a:xfrm>
            <a:off x="0" y="179493"/>
            <a:ext cx="12192000" cy="132556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Construction Contacts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7822C-B544-487A-BCE5-D8CB09E42C18}"/>
              </a:ext>
            </a:extLst>
          </p:cNvPr>
          <p:cNvSpPr txBox="1">
            <a:spLocks/>
          </p:cNvSpPr>
          <p:nvPr/>
        </p:nvSpPr>
        <p:spPr>
          <a:xfrm>
            <a:off x="609600" y="1505056"/>
            <a:ext cx="10972800" cy="4059958"/>
          </a:xfrm>
          <a:prstGeom prst="rect">
            <a:avLst/>
          </a:prstGeom>
        </p:spPr>
        <p:txBody>
          <a:bodyPr anchor="t" anchorCtr="0"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rgbClr val="00416A"/>
                </a:solidFill>
              </a:rPr>
              <a:t>Pat Lancour</a:t>
            </a:r>
          </a:p>
          <a:p>
            <a:pPr marL="688975" lvl="1" indent="-23177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WisDOT Northwest Region Consultant Project Leader</a:t>
            </a:r>
          </a:p>
          <a:p>
            <a:pPr marL="688975" lvl="1" indent="-23177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(715) 558-2989</a:t>
            </a:r>
          </a:p>
          <a:p>
            <a:pPr marL="688975" lvl="1" indent="-23177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plancour@nwbeinc.com</a:t>
            </a:r>
          </a:p>
          <a:p>
            <a:pPr marL="225425" indent="-225425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rgbClr val="00416A"/>
                </a:solidFill>
              </a:rPr>
              <a:t>Cameron Shiffer</a:t>
            </a:r>
          </a:p>
          <a:p>
            <a:pPr marL="688975" lvl="1" indent="-23177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WisDOT Northwest Region Consultant Project Manager</a:t>
            </a:r>
          </a:p>
          <a:p>
            <a:pPr marL="688975" lvl="1" indent="-23177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(715) 495-2196</a:t>
            </a:r>
          </a:p>
          <a:p>
            <a:pPr marL="688975" lvl="1" indent="-23177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cshiffer@correinc.com</a:t>
            </a:r>
          </a:p>
          <a:p>
            <a:pPr lvl="1"/>
            <a:endParaRPr lang="en-US" sz="3200" dirty="0">
              <a:solidFill>
                <a:srgbClr val="D8B8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A4F253-3EAD-8E07-EF0D-26FBE9873D9E}"/>
              </a:ext>
            </a:extLst>
          </p:cNvPr>
          <p:cNvSpPr txBox="1">
            <a:spLocks/>
          </p:cNvSpPr>
          <p:nvPr/>
        </p:nvSpPr>
        <p:spPr>
          <a:xfrm>
            <a:off x="766747" y="40340"/>
            <a:ext cx="10805652" cy="132556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Agenda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9E577A5-A48A-721B-3AB5-AB24534344A0}"/>
              </a:ext>
            </a:extLst>
          </p:cNvPr>
          <p:cNvSpPr txBox="1">
            <a:spLocks/>
          </p:cNvSpPr>
          <p:nvPr/>
        </p:nvSpPr>
        <p:spPr>
          <a:xfrm>
            <a:off x="1229032" y="1486493"/>
            <a:ext cx="4866968" cy="3813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Project Location		</a:t>
            </a:r>
          </a:p>
          <a:p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Purpose and Need</a:t>
            </a:r>
          </a:p>
          <a:p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Proposed Improvements</a:t>
            </a:r>
          </a:p>
          <a:p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Traffic Impacts</a:t>
            </a:r>
          </a:p>
          <a:p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Staying Informed</a:t>
            </a:r>
          </a:p>
          <a:p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Construction Contacts</a:t>
            </a:r>
          </a:p>
          <a:p>
            <a:endParaRPr lang="en-US" sz="3500" dirty="0">
              <a:solidFill>
                <a:srgbClr val="00416A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B8E9DE-9264-49E8-82D6-2854F5BF8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26" y="1365903"/>
            <a:ext cx="3992446" cy="399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A4F253-3EAD-8E07-EF0D-26FBE9873D9E}"/>
              </a:ext>
            </a:extLst>
          </p:cNvPr>
          <p:cNvSpPr txBox="1">
            <a:spLocks/>
          </p:cNvSpPr>
          <p:nvPr/>
        </p:nvSpPr>
        <p:spPr>
          <a:xfrm>
            <a:off x="0" y="236306"/>
            <a:ext cx="8712485" cy="132556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Project Location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27613-8B5E-DA0A-EF49-269E1B162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4" t="4964" r="3648" b="2691"/>
          <a:stretch/>
        </p:blipFill>
        <p:spPr>
          <a:xfrm>
            <a:off x="8798051" y="236306"/>
            <a:ext cx="2955586" cy="6267235"/>
          </a:xfrm>
          <a:prstGeom prst="rect">
            <a:avLst/>
          </a:prstGeom>
          <a:ln w="38100" cap="sq">
            <a:solidFill>
              <a:srgbClr val="802F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702DB-C43C-4CC2-B7DD-4FD549A9316C}"/>
              </a:ext>
            </a:extLst>
          </p:cNvPr>
          <p:cNvSpPr txBox="1"/>
          <p:nvPr/>
        </p:nvSpPr>
        <p:spPr>
          <a:xfrm>
            <a:off x="780836" y="1561869"/>
            <a:ext cx="763469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County:</a:t>
            </a:r>
          </a:p>
          <a:p>
            <a:pPr marL="914400" lvl="1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Burnett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Highway:</a:t>
            </a:r>
          </a:p>
          <a:p>
            <a:pPr marL="914400" lvl="1" indent="-231775"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rgbClr val="802F2D"/>
                </a:solidFill>
                <a:latin typeface="Arial Narrow" panose="020B0606020202030204" pitchFamily="34" charset="0"/>
              </a:rPr>
              <a:t>WIS 35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Limits: </a:t>
            </a:r>
          </a:p>
          <a:p>
            <a:pPr marL="914400" lvl="1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Lanquist Street in the city of Siren to just south of the roundabout at WIS 70 East in the town of Siren</a:t>
            </a:r>
            <a:endParaRPr lang="en-US" sz="3200" dirty="0">
              <a:solidFill>
                <a:srgbClr val="802F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A4F253-3EAD-8E07-EF0D-26FBE9873D9E}"/>
              </a:ext>
            </a:extLst>
          </p:cNvPr>
          <p:cNvSpPr txBox="1">
            <a:spLocks/>
          </p:cNvSpPr>
          <p:nvPr/>
        </p:nvSpPr>
        <p:spPr>
          <a:xfrm>
            <a:off x="609600" y="251412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Purpose and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F3ED3-61DD-BF94-14B4-07CB1D4B9436}"/>
              </a:ext>
            </a:extLst>
          </p:cNvPr>
          <p:cNvSpPr txBox="1">
            <a:spLocks/>
          </p:cNvSpPr>
          <p:nvPr/>
        </p:nvSpPr>
        <p:spPr>
          <a:xfrm>
            <a:off x="640080" y="1576975"/>
            <a:ext cx="10942320" cy="4681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Purpose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Address the deteriorating pavement and flooding issues, upgrade the storm sewer and adjust guardrail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Need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Failing pavement at multiple locations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Inadequate truck access at WIS 35 and WIS 70/County B intersection</a:t>
            </a:r>
          </a:p>
        </p:txBody>
      </p:sp>
    </p:spTree>
    <p:extLst>
      <p:ext uri="{BB962C8B-B14F-4D97-AF65-F5344CB8AC3E}">
        <p14:creationId xmlns:p14="http://schemas.microsoft.com/office/powerpoint/2010/main" val="37849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A4F253-3EAD-8E07-EF0D-26FBE9873D9E}"/>
              </a:ext>
            </a:extLst>
          </p:cNvPr>
          <p:cNvSpPr txBox="1">
            <a:spLocks/>
          </p:cNvSpPr>
          <p:nvPr/>
        </p:nvSpPr>
        <p:spPr>
          <a:xfrm>
            <a:off x="9832" y="98102"/>
            <a:ext cx="12182168" cy="891418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Proposed Improvements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4D9C4-4070-4885-A739-95C80D1782B5}"/>
              </a:ext>
            </a:extLst>
          </p:cNvPr>
          <p:cNvSpPr txBox="1"/>
          <p:nvPr/>
        </p:nvSpPr>
        <p:spPr>
          <a:xfrm>
            <a:off x="-155982" y="1051426"/>
            <a:ext cx="867640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Replace pavement with new concrete</a:t>
            </a:r>
          </a:p>
          <a:p>
            <a:pPr marL="914400" lvl="1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Lanquist Street to Southshore Drive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Replace storm sewer and expand its capacity </a:t>
            </a:r>
          </a:p>
          <a:p>
            <a:pPr marL="914400" lvl="1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Lanquist to Works Progress Street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Resurface the roadway 	</a:t>
            </a:r>
          </a:p>
          <a:p>
            <a:pPr marL="914400" lvl="1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Southshore Drive to WIS 70 East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Remove extra lanes to reduce flooding potential</a:t>
            </a:r>
          </a:p>
          <a:p>
            <a:pPr marL="914400" lvl="1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Park Street to Northshore Drive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Review and revise access points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DD4EA-6C4A-4EC9-86C2-CE689D1785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 r="2755"/>
          <a:stretch/>
        </p:blipFill>
        <p:spPr>
          <a:xfrm>
            <a:off x="8302335" y="1136241"/>
            <a:ext cx="3709013" cy="4770079"/>
          </a:xfrm>
          <a:prstGeom prst="rect">
            <a:avLst/>
          </a:prstGeom>
          <a:ln w="38100" cap="sq">
            <a:solidFill>
              <a:srgbClr val="802F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7891EA-8071-B84B-E219-4C7D11A8847E}"/>
              </a:ext>
            </a:extLst>
          </p:cNvPr>
          <p:cNvSpPr/>
          <p:nvPr/>
        </p:nvSpPr>
        <p:spPr>
          <a:xfrm>
            <a:off x="10829925" y="4424363"/>
            <a:ext cx="242888" cy="66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43AF8-AB0E-E451-3C67-53E636209229}"/>
              </a:ext>
            </a:extLst>
          </p:cNvPr>
          <p:cNvSpPr txBox="1"/>
          <p:nvPr/>
        </p:nvSpPr>
        <p:spPr>
          <a:xfrm>
            <a:off x="10734673" y="4374893"/>
            <a:ext cx="10525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WORKS PROGRESS</a:t>
            </a:r>
          </a:p>
        </p:txBody>
      </p:sp>
    </p:spTree>
    <p:extLst>
      <p:ext uri="{BB962C8B-B14F-4D97-AF65-F5344CB8AC3E}">
        <p14:creationId xmlns:p14="http://schemas.microsoft.com/office/powerpoint/2010/main" val="5775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A4F253-3EAD-8E07-EF0D-26FBE9873D9E}"/>
              </a:ext>
            </a:extLst>
          </p:cNvPr>
          <p:cNvSpPr txBox="1">
            <a:spLocks/>
          </p:cNvSpPr>
          <p:nvPr/>
        </p:nvSpPr>
        <p:spPr>
          <a:xfrm>
            <a:off x="0" y="75855"/>
            <a:ext cx="6971491" cy="891418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Proposed Improvements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4D9C4-4070-4885-A739-95C80D1782B5}"/>
              </a:ext>
            </a:extLst>
          </p:cNvPr>
          <p:cNvSpPr txBox="1"/>
          <p:nvPr/>
        </p:nvSpPr>
        <p:spPr>
          <a:xfrm>
            <a:off x="-19984" y="1380548"/>
            <a:ext cx="676866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Make improvements at the intersection of WIS 35/70</a:t>
            </a:r>
          </a:p>
          <a:p>
            <a:pPr marL="914400" indent="-22542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Improve turning movements in all quadrants </a:t>
            </a:r>
          </a:p>
          <a:p>
            <a:pPr marL="914400" indent="-22542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Replace traffic signals </a:t>
            </a:r>
          </a:p>
          <a:p>
            <a:pPr marL="914400" indent="-22542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Replace curb ramps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416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DD4EA-6C4A-4EC9-86C2-CE689D178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249091" y="887197"/>
            <a:ext cx="6357120" cy="4912319"/>
          </a:xfrm>
          <a:prstGeom prst="rect">
            <a:avLst/>
          </a:prstGeom>
          <a:ln w="38100" cap="sq">
            <a:solidFill>
              <a:srgbClr val="802F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Logo, company name&#10;&#10;AI-generated content may be incorrect.">
            <a:extLst>
              <a:ext uri="{FF2B5EF4-FFF2-40B4-BE49-F238E27FC236}">
                <a16:creationId xmlns:a16="http://schemas.microsoft.com/office/drawing/2014/main" id="{D4E6B6D8-5E09-0FDF-9A5C-E6E883321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51" y="4946198"/>
            <a:ext cx="365760" cy="36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24DB13-D8B6-5839-5197-61B4572F9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758" y="3063240"/>
            <a:ext cx="366693" cy="365760"/>
          </a:xfrm>
          <a:prstGeom prst="rect">
            <a:avLst/>
          </a:prstGeom>
        </p:spPr>
      </p:pic>
      <p:pic>
        <p:nvPicPr>
          <p:cNvPr id="14" name="Picture 13" descr="Logo, company name&#10;&#10;AI-generated content may be incorrect.">
            <a:extLst>
              <a:ext uri="{FF2B5EF4-FFF2-40B4-BE49-F238E27FC236}">
                <a16:creationId xmlns:a16="http://schemas.microsoft.com/office/drawing/2014/main" id="{A1BB1C6F-8728-AD3C-7655-A84B5F443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35" y="967273"/>
            <a:ext cx="365760" cy="36576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BD031D9-BDEB-1B39-7250-E09F8020E8A2}"/>
              </a:ext>
            </a:extLst>
          </p:cNvPr>
          <p:cNvGrpSpPr/>
          <p:nvPr/>
        </p:nvGrpSpPr>
        <p:grpSpPr>
          <a:xfrm>
            <a:off x="11156373" y="2977596"/>
            <a:ext cx="1308451" cy="365760"/>
            <a:chOff x="5524500" y="2857500"/>
            <a:chExt cx="1308451" cy="3657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58F3BF1-3678-F53D-00B9-AB7ACC5E8F83}"/>
                </a:ext>
              </a:extLst>
            </p:cNvPr>
            <p:cNvGrpSpPr/>
            <p:nvPr/>
          </p:nvGrpSpPr>
          <p:grpSpPr>
            <a:xfrm>
              <a:off x="5524500" y="2857500"/>
              <a:ext cx="365760" cy="365760"/>
              <a:chOff x="5524500" y="2857500"/>
              <a:chExt cx="365760" cy="365760"/>
            </a:xfrm>
          </p:grpSpPr>
          <p:pic>
            <p:nvPicPr>
              <p:cNvPr id="1030" name="Picture 6" descr="Wisconsin Highways: Route Markers">
                <a:extLst>
                  <a:ext uri="{FF2B5EF4-FFF2-40B4-BE49-F238E27FC236}">
                    <a16:creationId xmlns:a16="http://schemas.microsoft.com/office/drawing/2014/main" id="{BE62E94A-D520-E559-AB74-3CA235C812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4500" y="285750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858553F-EBFB-03C0-4B6C-790DBC1D329B}"/>
                  </a:ext>
                </a:extLst>
              </p:cNvPr>
              <p:cNvSpPr/>
              <p:nvPr/>
            </p:nvSpPr>
            <p:spPr>
              <a:xfrm>
                <a:off x="5593079" y="2984168"/>
                <a:ext cx="231459" cy="196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2F1E15-7DA1-E93D-997C-54AC4DB40794}"/>
                </a:ext>
              </a:extLst>
            </p:cNvPr>
            <p:cNvSpPr txBox="1"/>
            <p:nvPr/>
          </p:nvSpPr>
          <p:spPr>
            <a:xfrm>
              <a:off x="5553508" y="2922446"/>
              <a:ext cx="1279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1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A4F253-3EAD-8E07-EF0D-26FBE9873D9E}"/>
              </a:ext>
            </a:extLst>
          </p:cNvPr>
          <p:cNvSpPr txBox="1">
            <a:spLocks/>
          </p:cNvSpPr>
          <p:nvPr/>
        </p:nvSpPr>
        <p:spPr>
          <a:xfrm>
            <a:off x="609600" y="162992"/>
            <a:ext cx="10972800" cy="123835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Traffic Impacts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9E577A5-A48A-721B-3AB5-AB24534344A0}"/>
              </a:ext>
            </a:extLst>
          </p:cNvPr>
          <p:cNvSpPr txBox="1">
            <a:spLocks/>
          </p:cNvSpPr>
          <p:nvPr/>
        </p:nvSpPr>
        <p:spPr>
          <a:xfrm>
            <a:off x="246579" y="1401346"/>
            <a:ext cx="7574845" cy="482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solidFill>
                  <a:srgbClr val="004680"/>
                </a:solidFill>
                <a:latin typeface="Arial Narrow" panose="020B0606020202030204" pitchFamily="34" charset="0"/>
              </a:rPr>
              <a:t>During resurfacing from Southshore Drive to the WIS 70 East roundabout: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Motorists will encounter single-lane closures controlled by flagging or temporary signals.</a:t>
            </a:r>
          </a:p>
          <a:p>
            <a:r>
              <a:rPr lang="en-US" sz="3500" dirty="0">
                <a:solidFill>
                  <a:srgbClr val="004680"/>
                </a:solidFill>
                <a:latin typeface="Arial Narrow" panose="020B0606020202030204" pitchFamily="34" charset="0"/>
              </a:rPr>
              <a:t>During the pavement replacement from Lanquist Street to Southshore Drive: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Only southbound car traffic will be allowed, and northbound car and truck traffic will be detoured.</a:t>
            </a:r>
          </a:p>
        </p:txBody>
      </p:sp>
      <p:pic>
        <p:nvPicPr>
          <p:cNvPr id="3" name="Picture 2" descr="A sign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077A5BD5-B46C-4CA6-9B6B-C604D8B73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90" y="2043416"/>
            <a:ext cx="3890831" cy="2771167"/>
          </a:xfrm>
          <a:prstGeom prst="rect">
            <a:avLst/>
          </a:prstGeom>
          <a:ln w="38100" cap="sq">
            <a:solidFill>
              <a:srgbClr val="802F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2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A4F253-3EAD-8E07-EF0D-26FBE9873D9E}"/>
              </a:ext>
            </a:extLst>
          </p:cNvPr>
          <p:cNvSpPr txBox="1">
            <a:spLocks/>
          </p:cNvSpPr>
          <p:nvPr/>
        </p:nvSpPr>
        <p:spPr>
          <a:xfrm>
            <a:off x="609600" y="179493"/>
            <a:ext cx="6369269" cy="132556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Detour Route: Cars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BF1E5-804F-4D58-8578-340040CC7E24}"/>
              </a:ext>
            </a:extLst>
          </p:cNvPr>
          <p:cNvSpPr txBox="1"/>
          <p:nvPr/>
        </p:nvSpPr>
        <p:spPr>
          <a:xfrm>
            <a:off x="387889" y="1636201"/>
            <a:ext cx="5963750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During the closure of WIS 35:</a:t>
            </a:r>
          </a:p>
          <a:p>
            <a:pPr marL="682625" lvl="3" indent="-2254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Southbound traffic will be maintained. </a:t>
            </a:r>
          </a:p>
          <a:p>
            <a:pPr marL="688975" lvl="3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Northbound cars will be detoured via </a:t>
            </a:r>
            <a:r>
              <a:rPr lang="en-US" sz="3200" dirty="0">
                <a:solidFill>
                  <a:srgbClr val="802F2D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B, 4</a:t>
            </a:r>
            <a:r>
              <a:rPr lang="en-US" sz="3200" baseline="30000" dirty="0">
                <a:solidFill>
                  <a:srgbClr val="802F2D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srgbClr val="802F2D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802F2D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Avenue North and </a:t>
            </a:r>
            <a:r>
              <a:rPr lang="en-US" sz="3200" dirty="0">
                <a:solidFill>
                  <a:srgbClr val="802F2D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Elizabeth Street.</a:t>
            </a:r>
          </a:p>
          <a:p>
            <a:pPr marL="688975" lvl="4" indent="-231775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802F2D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 descr="Diagram, schematic&#10;&#10;AI-generated content may be incorrect.">
            <a:extLst>
              <a:ext uri="{FF2B5EF4-FFF2-40B4-BE49-F238E27FC236}">
                <a16:creationId xmlns:a16="http://schemas.microsoft.com/office/drawing/2014/main" id="{353B3EC6-4AAE-C41A-B562-CDE359691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00" y="179493"/>
            <a:ext cx="4340311" cy="6378962"/>
          </a:xfrm>
          <a:prstGeom prst="rect">
            <a:avLst/>
          </a:prstGeom>
          <a:ln w="38100" cap="sq">
            <a:solidFill>
              <a:srgbClr val="802F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6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9CA60-2DB8-B9A0-E320-B64A4399E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2E1AFC-C819-4390-8273-6E822F2980FB}"/>
              </a:ext>
            </a:extLst>
          </p:cNvPr>
          <p:cNvSpPr txBox="1">
            <a:spLocks/>
          </p:cNvSpPr>
          <p:nvPr/>
        </p:nvSpPr>
        <p:spPr>
          <a:xfrm>
            <a:off x="609600" y="179493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800" dirty="0"/>
              <a:t>Traffic Impacts: Trucks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98250-92D9-092C-7642-9E28DEE3604D}"/>
              </a:ext>
            </a:extLst>
          </p:cNvPr>
          <p:cNvSpPr txBox="1"/>
          <p:nvPr/>
        </p:nvSpPr>
        <p:spPr>
          <a:xfrm>
            <a:off x="183621" y="2241546"/>
            <a:ext cx="5508262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16A"/>
                </a:solidFill>
                <a:latin typeface="Arial Narrow" panose="020B0606020202030204" pitchFamily="34" charset="0"/>
              </a:rPr>
              <a:t>During the closure of WIS 35:</a:t>
            </a:r>
          </a:p>
          <a:p>
            <a:pPr marL="688975" lvl="4" indent="-23177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2F2D"/>
                </a:solidFill>
                <a:latin typeface="Arial Narrow" panose="020B0606020202030204" pitchFamily="34" charset="0"/>
              </a:rPr>
              <a:t>Trucks will be detoured via WIS 70/MN 70 to I-35 (MN) to MN 48/WIS 77 to WIS 35</a:t>
            </a:r>
            <a:endParaRPr lang="en-US" sz="3200" dirty="0">
              <a:solidFill>
                <a:srgbClr val="802F2D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8975" lvl="4" indent="-231775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802F2D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0E1C5-2F08-9572-7195-211D02915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2151" y="1652474"/>
            <a:ext cx="5840053" cy="3778857"/>
          </a:xfrm>
          <a:prstGeom prst="rect">
            <a:avLst/>
          </a:prstGeom>
          <a:ln w="38100" cap="sq">
            <a:solidFill>
              <a:srgbClr val="802F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itle slide - blue -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- gray -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- gray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- gray - optio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slide - gray -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idescreen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ank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990152A8FD44AADA441BD7500FE3B" ma:contentTypeVersion="28" ma:contentTypeDescription="Create a new document." ma:contentTypeScope="" ma:versionID="d29257676aadda113a5edef5b788ea75">
  <xsd:schema xmlns:xsd="http://www.w3.org/2001/XMLSchema" xmlns:xs="http://www.w3.org/2001/XMLSchema" xmlns:p="http://schemas.microsoft.com/office/2006/metadata/properties" xmlns:ns1="http://schemas.microsoft.com/sharepoint/v3" xmlns:ns2="7d342aa1-059c-4e84-8b26-50d0fb93f078" xmlns:ns3="077c9a81-7f24-4f5d-afa4-e4d444f2c472" targetNamespace="http://schemas.microsoft.com/office/2006/metadata/properties" ma:root="true" ma:fieldsID="0d2c575db60039889bb46ceab250b398" ns1:_="" ns2:_="" ns3:_="">
    <xsd:import namespace="http://schemas.microsoft.com/sharepoint/v3"/>
    <xsd:import namespace="7d342aa1-059c-4e84-8b26-50d0fb93f078"/>
    <xsd:import namespace="077c9a81-7f24-4f5d-afa4-e4d444f2c47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uthorName"/>
                <xsd:element ref="ns2:Owner"/>
                <xsd:element ref="ns3:WisDOTDivision"/>
                <xsd:element ref="ns2:Bureau" minOccurs="0"/>
                <xsd:element ref="ns2:Section" minOccurs="0"/>
                <xsd:element ref="ns2:MediaServiceMetadata" minOccurs="0"/>
                <xsd:element ref="ns2:MediaServiceFastMetadata" minOccurs="0"/>
                <xsd:element ref="ns2:b2204f22ec054d2b8f06b5b6e15fafc8" minOccurs="0"/>
                <xsd:element ref="ns3:ccda7c41e9984a0494c5436c3276f9ec" minOccurs="0"/>
                <xsd:element ref="ns3:TaxCatchAl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42aa1-059c-4e84-8b26-50d0fb93f078" elementFormDefault="qualified">
    <xsd:import namespace="http://schemas.microsoft.com/office/2006/documentManagement/types"/>
    <xsd:import namespace="http://schemas.microsoft.com/office/infopath/2007/PartnerControls"/>
    <xsd:element name="AuthorName" ma:index="4" ma:displayName="Author Name" ma:list="UserInfo" ma:SharePointGroup="0" ma:internalName="AuthorNam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ner" ma:index="5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reau" ma:index="7" nillable="true" ma:displayName="Bureau" ma:format="Dropdown" ma:internalName="Bureau" ma:readOnly="false">
      <xsd:simpleType>
        <xsd:union memberTypes="dms:Text">
          <xsd:simpleType>
            <xsd:restriction base="dms:Choice">
              <xsd:enumeration value="Business Services (BBS)"/>
              <xsd:enumeration value="Financial Management (BFM)"/>
              <xsd:enumeration value="Information Technology Services (BITS)"/>
              <xsd:enumeration value="General Counsel"/>
              <xsd:enumeration value="Management and Budget"/>
              <xsd:enumeration value="Public Affairs"/>
              <xsd:enumeration value="Administrator's Office (AO)"/>
              <xsd:enumeration value="Driver services"/>
              <xsd:enumeration value="Field Services"/>
              <xsd:enumeration value="Vehicle Services"/>
              <xsd:enumeration value="Superintendent's Office"/>
              <xsd:enumeration value="Field Operations"/>
              <xsd:enumeration value="Support Services"/>
              <xsd:enumeration value="Transportation Safety"/>
              <xsd:enumeration value="Aeronautics"/>
              <xsd:enumeration value="Planning and Economic Development"/>
              <xsd:enumeration value="State Highway Programs"/>
              <xsd:enumeration value="Transit, Local Roads, Railroads and Harbors"/>
              <xsd:enumeration value="Highway Maintenance"/>
              <xsd:enumeration value="Project Development"/>
              <xsd:enumeration value="Structures"/>
              <xsd:enumeration value="Technical Services"/>
              <xsd:enumeration value="Traffic Operations"/>
              <xsd:enumeration value="OBOEC"/>
              <xsd:enumeration value="North Central Region"/>
              <xsd:enumeration value="Northeast Region"/>
              <xsd:enumeration value="Northwest Region"/>
              <xsd:enumeration value="Southeast Region"/>
              <xsd:enumeration value="Southwest Region"/>
            </xsd:restriction>
          </xsd:simpleType>
        </xsd:union>
      </xsd:simpleType>
    </xsd:element>
    <xsd:element name="Section" ma:index="8" nillable="true" ma:displayName="Section" ma:internalName="Section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b2204f22ec054d2b8f06b5b6e15fafc8" ma:index="15" ma:taxonomy="true" ma:internalName="b2204f22ec054d2b8f06b5b6e15fafc8" ma:taxonomyFieldName="MyDOTNavigation" ma:displayName="MyDOT Navigation" ma:readOnly="false" ma:fieldId="{b2204f22-ec05-4d2b-8f06-b5b6e15fafc8}" ma:sspId="352c067e-633e-4f6a-86d3-fef86e6ec05c" ma:termSetId="132fe56b-f8a1-4e52-a3ee-de5bf3f9aa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c9a81-7f24-4f5d-afa4-e4d444f2c472" elementFormDefault="qualified">
    <xsd:import namespace="http://schemas.microsoft.com/office/2006/documentManagement/types"/>
    <xsd:import namespace="http://schemas.microsoft.com/office/infopath/2007/PartnerControls"/>
    <xsd:element name="WisDOTDivision" ma:index="6" ma:displayName="WisDOT Division" ma:description="WisDOT Divisions" ma:format="Dropdown" ma:internalName="WisDOTDivision" ma:readOnly="false">
      <xsd:simpleType>
        <xsd:restriction base="dms:Choice">
          <xsd:enumeration value="DBM"/>
          <xsd:enumeration value="Exec"/>
          <xsd:enumeration value="DMV"/>
          <xsd:enumeration value="DSP"/>
          <xsd:enumeration value="DTIM"/>
          <xsd:enumeration value="DTSD"/>
          <xsd:enumeration value="DPM-HR1"/>
        </xsd:restriction>
      </xsd:simpleType>
    </xsd:element>
    <xsd:element name="ccda7c41e9984a0494c5436c3276f9ec" ma:index="16" nillable="true" ma:displayName="MyDOTKeywords_0" ma:hidden="true" ma:internalName="ccda7c41e9984a0494c5436c3276f9ec" ma:readOnly="false">
      <xsd:simpleType>
        <xsd:restriction base="dms:Note"/>
      </xsd:simpleType>
    </xsd:element>
    <xsd:element name="TaxCatchAll" ma:index="21" nillable="true" ma:displayName="Taxonomy Catch All Column" ma:hidden="true" ma:list="{a1e9a1c2-3def-44b5-8760-b7578e2067bb}" ma:internalName="TaxCatchAll" ma:showField="CatchAllData" ma:web="077c9a81-7f24-4f5d-afa4-e4d444f2c4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2204f22ec054d2b8f06b5b6e15fafc8 xmlns="7d342aa1-059c-4e84-8b26-50d0fb93f078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Forms, TAMs and Documents</TermName>
          <TermId xmlns="http://schemas.microsoft.com/office/infopath/2007/PartnerControls">627cc5b7-e4be-4e64-a1b6-713fb58cd8c3</TermId>
        </TermInfo>
      </Terms>
    </b2204f22ec054d2b8f06b5b6e15fafc8>
    <Owner xmlns="7d342aa1-059c-4e84-8b26-50d0fb93f078">
      <UserInfo>
        <DisplayName>Little, Wanda L - DOT</DisplayName>
        <AccountId>540</AccountId>
        <AccountType/>
      </UserInfo>
    </Owner>
    <ccda7c41e9984a0494c5436c3276f9ec xmlns="077c9a81-7f24-4f5d-afa4-e4d444f2c472">Power Point|91c5ccfe-5412-4d60-ad95-adf113dd6163</ccda7c41e9984a0494c5436c3276f9ec>
    <TaxCatchAll xmlns="077c9a81-7f24-4f5d-afa4-e4d444f2c472">
      <Value>365</Value>
      <Value>308</Value>
    </TaxCatchAll>
    <AuthorName xmlns="7d342aa1-059c-4e84-8b26-50d0fb93f078">
      <UserInfo>
        <DisplayName>Little, Wanda L - DOT</DisplayName>
        <AccountId>540</AccountId>
        <AccountType/>
      </UserInfo>
    </AuthorName>
    <PublishingExpirationDate xmlns="http://schemas.microsoft.com/sharepoint/v3" xsi:nil="true"/>
    <Bureau xmlns="7d342aa1-059c-4e84-8b26-50d0fb93f078">Public Affairs</Bureau>
    <PublishingStartDate xmlns="http://schemas.microsoft.com/sharepoint/v3" xsi:nil="true"/>
    <Section xmlns="7d342aa1-059c-4e84-8b26-50d0fb93f078" xsi:nil="true"/>
    <WisDOTDivision xmlns="077c9a81-7f24-4f5d-afa4-e4d444f2c472">Exec</WisDOTDivision>
  </documentManagement>
</p:properties>
</file>

<file path=customXml/itemProps1.xml><?xml version="1.0" encoding="utf-8"?>
<ds:datastoreItem xmlns:ds="http://schemas.openxmlformats.org/officeDocument/2006/customXml" ds:itemID="{24424ADE-72B8-4F23-9254-69AD05BBB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342aa1-059c-4e84-8b26-50d0fb93f078"/>
    <ds:schemaRef ds:uri="077c9a81-7f24-4f5d-afa4-e4d444f2c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B04C44-2D50-429B-A09E-905FE0722D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8C0E6-5184-45C1-BA84-4B4270C9ED43}">
  <ds:schemaRefs>
    <ds:schemaRef ds:uri="http://schemas.microsoft.com/office/infopath/2007/PartnerControls"/>
    <ds:schemaRef ds:uri="7d342aa1-059c-4e84-8b26-50d0fb93f078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77c9a81-7f24-4f5d-afa4-e4d444f2c4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13583</TotalTime>
  <Words>534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Wingdings</vt:lpstr>
      <vt:lpstr>1_Title slide - blue - option 4</vt:lpstr>
      <vt:lpstr>blank blue</vt:lpstr>
      <vt:lpstr>Title slide - gray - option 1</vt:lpstr>
      <vt:lpstr>Title slide - gray - option 2</vt:lpstr>
      <vt:lpstr>Title slide - gray - option 3</vt:lpstr>
      <vt:lpstr>Title slide - gray - option 4</vt:lpstr>
      <vt:lpstr>Widescreen gray</vt:lpstr>
      <vt:lpstr>blank gray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Impacts: Business</vt:lpstr>
      <vt:lpstr>Staying Informed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WisDOT PowerPoint Presentation Template</dc:title>
  <dc:creator>KIRKPATRICK, MARY K</dc:creator>
  <cp:lastModifiedBy>O'Brien, Christena - DOT</cp:lastModifiedBy>
  <cp:revision>274</cp:revision>
  <cp:lastPrinted>2017-04-24T18:33:41Z</cp:lastPrinted>
  <dcterms:created xsi:type="dcterms:W3CDTF">2017-03-24T16:34:12Z</dcterms:created>
  <dcterms:modified xsi:type="dcterms:W3CDTF">2026-03-17T18:37:08Z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0x010100541990152A8FD44AADA441BD7500FE3B</vt:lpwstr>
  </property>
  <property fmtid="{D5CDD505-2E9C-101B-9397-08002B2CF9AE}" pid="3" name="MyDOTNavigation">
    <vt:lpwstr>365;#Forms, TAMs and Documents|627cc5b7-e4be-4e64-a1b6-713fb58cd8c3</vt:lpwstr>
  </property>
  <property fmtid="{D5CDD505-2E9C-101B-9397-08002B2CF9AE}" pid="4" name="MyDOTKeywords">
    <vt:lpwstr>308;#Power Point|91c5ccfe-5412-4d60-ad95-adf113dd6163</vt:lpwstr>
  </property>
</Properties>
</file>